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83" r:id="rId6"/>
    <p:sldId id="261" r:id="rId7"/>
    <p:sldId id="262" r:id="rId8"/>
    <p:sldId id="263" r:id="rId9"/>
    <p:sldId id="273" r:id="rId10"/>
    <p:sldId id="272" r:id="rId11"/>
    <p:sldId id="274" r:id="rId12"/>
    <p:sldId id="277" r:id="rId13"/>
    <p:sldId id="279" r:id="rId14"/>
    <p:sldId id="282" r:id="rId15"/>
    <p:sldId id="286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2a3a5740f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7052" y="0"/>
            <a:ext cx="91810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61B2-A24C-4C79-9407-4705C95B1B93}" type="datetimeFigureOut">
              <a:rPr lang="ru-RU" smtClean="0"/>
              <a:pPr/>
              <a:t>27.05.2019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file:///E:\&#1087;&#1072;&#1089;&#1093;&#1072;%20&#1088;&#1072;&#1079;&#1074;&#1083;&#1077;&#1095;&#1077;&#1085;&#1080;&#1077;\&#1052;&#1091;&#1085;&#1080;&#1094;&#1080;&#1087;&#1072;&#1083;&#1100;&#1085;&#1086;&#1077;%20&#1082;&#1072;&#1079;&#1077;&#1085;&#1085;&#1086;&#1077;%20&#1076;&#1086;&#1096;&#1082;&#1086;&#1083;&#1100;&#1085;&#1086;&#1077;%20&#1086;&#1073;&#1088;&#1072;&#1079;&#1086;&#1074;&#1072;&#1090;&#1077;&#1083;&#1100;&#1085;&#1086;&#1077;%20&#1091;&#1095;&#1088;&#1077;&#1078;&#1076;&#1077;&#1085;&#1080;&#1077;.docx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Home\Desktop\&#1055;&#1088;&#1086;&#1077;&#1082;&#1090;%201.avi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707904" y="1916832"/>
            <a:ext cx="5184576" cy="216024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в 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старшей группе</a:t>
            </a:r>
            <a:b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«Светлая Пасха»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27984" y="2204864"/>
            <a:ext cx="4536504" cy="4464496"/>
          </a:xfrm>
        </p:spPr>
        <p:txBody>
          <a:bodyPr>
            <a:normAutofit/>
          </a:bodyPr>
          <a:lstStyle/>
          <a:p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algn="l"/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2019г.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80439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Муниципальное </a:t>
            </a:r>
            <a:r>
              <a:rPr lang="ru-RU" sz="2000" b="1" i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казенное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дошкольное образовательное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учреждение -детский сад №</a:t>
            </a:r>
            <a:r>
              <a:rPr lang="ru-RU" sz="2000" b="1" i="1" dirty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6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г.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Татарска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4365104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</a:t>
            </a:r>
          </a:p>
          <a:p>
            <a:pPr algn="r"/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Гоцелюк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И.П.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76" y="836712"/>
            <a:ext cx="3959424" cy="2969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17032"/>
            <a:ext cx="3684917" cy="27636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36104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7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Коммуникация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2" y="1124744"/>
            <a:ext cx="3227851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57398"/>
            <a:ext cx="3803915" cy="285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70302"/>
            <a:ext cx="284380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5" y="1268760"/>
            <a:ext cx="3131840" cy="2348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4744"/>
            <a:ext cx="3323861" cy="24928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816" y="3956261"/>
            <a:ext cx="3610495" cy="270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2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Музыка</a:t>
            </a:r>
            <a:r>
              <a:rPr lang="ru-RU" sz="3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3600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0" r="388"/>
          <a:stretch/>
        </p:blipFill>
        <p:spPr>
          <a:xfrm>
            <a:off x="539552" y="1124744"/>
            <a:ext cx="3563888" cy="20742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6400" r="9838" b="6951"/>
          <a:stretch/>
        </p:blipFill>
        <p:spPr>
          <a:xfrm>
            <a:off x="5584740" y="692696"/>
            <a:ext cx="3096344" cy="22160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r="1176"/>
          <a:stretch/>
        </p:blipFill>
        <p:spPr>
          <a:xfrm>
            <a:off x="5939107" y="3261386"/>
            <a:ext cx="3312446" cy="19168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3" t="23750" r="13775" b="10101"/>
          <a:stretch/>
        </p:blipFill>
        <p:spPr>
          <a:xfrm>
            <a:off x="2555776" y="3588911"/>
            <a:ext cx="2664296" cy="17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6960" y="3068959"/>
            <a:ext cx="79414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692696"/>
            <a:ext cx="7699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Итогом  проекта было проведено развлечение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7" name="Управляющая кнопка: далее 6">
            <a:hlinkClick r:id="rId2" action="ppaction://hlinkfile" highlightClick="1"/>
          </p:cNvPr>
          <p:cNvSpPr/>
          <p:nvPr/>
        </p:nvSpPr>
        <p:spPr>
          <a:xfrm>
            <a:off x="6084168" y="479715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17451" r="3538" b="3801"/>
          <a:stretch/>
        </p:blipFill>
        <p:spPr>
          <a:xfrm>
            <a:off x="416289" y="1412776"/>
            <a:ext cx="3095384" cy="22322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6" t="24801" r="4326" b="650"/>
          <a:stretch/>
        </p:blipFill>
        <p:spPr>
          <a:xfrm>
            <a:off x="4209686" y="1880827"/>
            <a:ext cx="348072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88641"/>
            <a:ext cx="7272807" cy="1296143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 отчет проведенного развлечения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Управляющая кнопка: далее 1">
            <a:hlinkClick r:id="rId2" action="ppaction://hlinkfile" highlightClick="1"/>
          </p:cNvPr>
          <p:cNvSpPr/>
          <p:nvPr/>
        </p:nvSpPr>
        <p:spPr>
          <a:xfrm>
            <a:off x="4211960" y="479715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1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484785"/>
            <a:ext cx="7776863" cy="1152127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80832"/>
            <a:ext cx="1190625" cy="8763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8" t="650" r="2750" b="38450"/>
          <a:stretch/>
        </p:blipFill>
        <p:spPr>
          <a:xfrm>
            <a:off x="3563888" y="2492896"/>
            <a:ext cx="5272076" cy="4077072"/>
          </a:xfrm>
          <a:prstGeom prst="cloud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794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проекте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lvl="0" algn="ctr"/>
            <a:r>
              <a:rPr lang="ru-RU" sz="2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 - творческий</a:t>
            </a:r>
            <a:endParaRPr lang="ru-RU" sz="27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 проекта</a:t>
            </a: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русские народные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ru-RU" sz="27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7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27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краткосрочный </a:t>
            </a:r>
          </a:p>
          <a:p>
            <a:pPr lvl="0" algn="ctr"/>
            <a:r>
              <a:rPr lang="ru-RU" sz="2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pPr lvl="0" algn="ctr"/>
            <a:r>
              <a:rPr lang="ru-RU" sz="2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старшей группы</a:t>
            </a:r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родители,  </a:t>
            </a:r>
            <a:r>
              <a:rPr lang="ru-RU" sz="27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воспители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/>
            <a:r>
              <a:rPr lang="ru-RU" sz="27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lang="ru-RU" sz="27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052736"/>
            <a:ext cx="5976664" cy="5073427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Народные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праздники знакомят детей с существующими традициями и обычаями русского народа, помогают донести до ребёнка высокие нравственные идеалы. Когда-то традиции передавались в семье из поколения в поколение – «из уст в уста», «от сердца к сердцу». 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Мы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взрослые должны познакомить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детей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историей нашей Родины,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научить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пользоваться богатством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культурных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традиций.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7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1916832"/>
            <a:ext cx="6912768" cy="237626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Знакомство детей с христианским праздником Светлой Пасхи и его обычаями. </a:t>
            </a:r>
            <a:endParaRPr lang="ru-RU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700" i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ru-RU" sz="27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98072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Познакомить детей с православным праздником «Светлое Воскресение Христово», с его историей.</a:t>
            </a: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Развивать интерес к культуре предков.</a:t>
            </a: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Рассказать об обычаях и обрядах, связанных с праздником.</a:t>
            </a: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Воспитывать патриотические чувства к православным традициями русского народа, к народному творчеству.</a:t>
            </a: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Обогащать словарный запас.</a:t>
            </a:r>
          </a:p>
          <a:p>
            <a:pPr>
              <a:spcAft>
                <a:spcPts val="0"/>
              </a:spcAft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Ориентировать семью на духовно – нравственное воспитание детей.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Ожидаемый результат</a:t>
            </a:r>
            <a:r>
              <a:rPr lang="ru-RU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3600" i="1" dirty="0">
                <a:ea typeface="Calibri"/>
                <a:cs typeface="Times New Roman"/>
              </a:rPr>
              <a:t/>
            </a:r>
            <a:br>
              <a:rPr lang="ru-RU" sz="3600" i="1" dirty="0">
                <a:ea typeface="Calibri"/>
                <a:cs typeface="Times New Roman"/>
              </a:rPr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620688"/>
            <a:ext cx="6264696" cy="5832648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детей повысится интерес к возрождению русских народных традиций, а так же они будут обладать знаниями о возникновении 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праздника Пасха</a:t>
            </a: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и религиозных обычаев.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• Вовлечение родителей в педагогический процесс, укрепление заинтересованности родителей в сотрудничестве с воспитателем.</a:t>
            </a:r>
          </a:p>
          <a:p>
            <a:pPr>
              <a:buNone/>
            </a:pP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• Развитие художественного                   творчества, эстетического восприятия.</a:t>
            </a:r>
          </a:p>
          <a:p>
            <a:pPr lvl="0">
              <a:buFont typeface="Wingdings" pitchFamily="2" charset="2"/>
              <a:buChar char="Ø"/>
            </a:pPr>
            <a:endParaRPr lang="ru-RU" sz="2400" i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i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5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75986"/>
              </p:ext>
            </p:extLst>
          </p:nvPr>
        </p:nvGraphicFramePr>
        <p:xfrm>
          <a:off x="2915816" y="620688"/>
          <a:ext cx="6096000" cy="54006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96000"/>
              </a:tblGrid>
              <a:tr h="540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этап - подготовительный </a:t>
                      </a:r>
                      <a:endParaRPr lang="ru-RU" b="1" i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Разработка</a:t>
                      </a:r>
                      <a:r>
                        <a:rPr lang="ru-RU" sz="1800" b="1" i="0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 стратегии реализации проекта</a:t>
                      </a: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b="1" i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Изучение  методической  литературы по данной теме.</a:t>
                      </a:r>
                      <a:endParaRPr lang="ru-RU" b="1" i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Создание</a:t>
                      </a:r>
                      <a:r>
                        <a:rPr lang="ru-RU" sz="1800" b="1" i="0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 условий для самостоятельной  деятельности</a:t>
                      </a: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. </a:t>
                      </a:r>
                      <a:endParaRPr lang="ru-RU" b="1" i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Организация</a:t>
                      </a:r>
                      <a:r>
                        <a:rPr lang="ru-RU" sz="1800" b="1" i="0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 работы над </a:t>
                      </a: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проектом.</a:t>
                      </a:r>
                      <a:endParaRPr lang="ru-RU" b="1" i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Подбор </a:t>
                      </a: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презентаций </a:t>
                      </a: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для знакомства с праздником,</a:t>
                      </a:r>
                      <a:r>
                        <a:rPr lang="ru-RU" sz="1800" b="1" i="0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800" b="1" i="0" baseline="0" dirty="0" smtClean="0">
                          <a:solidFill>
                            <a:schemeClr val="accent1"/>
                          </a:solidFill>
                          <a:effectLst/>
                          <a:latin typeface="Times New Roman"/>
                        </a:rPr>
                        <a:t>детской</a:t>
                      </a:r>
                      <a:r>
                        <a:rPr lang="ru-RU" sz="1800" b="1" i="0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 художественной литературы для чтения.</a:t>
                      </a:r>
                      <a:endParaRPr lang="ru-RU" b="1" i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Подбор</a:t>
                      </a:r>
                      <a:r>
                        <a:rPr lang="ru-RU" sz="1800" b="1" i="0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 сюжетных картинок и иллюстраций.</a:t>
                      </a:r>
                      <a:endParaRPr lang="ru-RU" b="1" i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Разучивание</a:t>
                      </a:r>
                      <a:r>
                        <a:rPr lang="ru-RU" sz="1800" b="1" i="0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  с детьми пасхальных песен, хороводов, игр, стихов.</a:t>
                      </a: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0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Подготовка сценария для проведения развлечения.</a:t>
                      </a:r>
                      <a:endParaRPr lang="ru-RU" b="1" i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этап -основной ( практический)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Проведение бесед с детьми,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просмотр презентаций</a:t>
                      </a:r>
                      <a:endParaRPr lang="ru-RU" sz="1800" b="1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Проведение подвижных,</a:t>
                      </a: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дидактических игр.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Чтение художественной литературы.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Рассматривание картинок и иллюстраций.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Оформление выставки.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800" b="1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Консультация для родителей.</a:t>
                      </a:r>
                      <a:endParaRPr lang="ru-RU" sz="1800" b="1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 этап – заключительный </a:t>
                      </a:r>
                      <a:endParaRPr lang="ru-RU" sz="14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Оформление результата проекта в виде презентации.</a:t>
                      </a:r>
                      <a:endParaRPr lang="ru-RU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Знание песен, стихов, игр к празднику.</a:t>
                      </a: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Выставка</a:t>
                      </a:r>
                      <a:r>
                        <a:rPr lang="ru-RU" sz="1800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 детских работ.</a:t>
                      </a:r>
                      <a:endParaRPr lang="ru-RU" sz="1800" dirty="0" smtClean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Проведение</a:t>
                      </a:r>
                      <a:r>
                        <a:rPr lang="ru-RU" sz="1800" baseline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 праздника «Светлая Пасха»</a:t>
                      </a:r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1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 мероприятий: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124744"/>
            <a:ext cx="7812360" cy="525658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Презентации и беседы на тему «Праздник Пасха», «Почему мы красим яйца?», «Как в старину люди готовились к празднику Пасхи?»; «Как мы дома отмечаем Пасху?»</a:t>
            </a:r>
          </a:p>
          <a:p>
            <a:pPr>
              <a:buFont typeface="Wingdings" pitchFamily="2" charset="2"/>
              <a:buChar char="Ø"/>
            </a:pPr>
            <a:r>
              <a:rPr lang="ru-RU" sz="37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Чтение стихотворения А.Плещеева «Христос Воскрес»; Л. </a:t>
            </a:r>
            <a:r>
              <a:rPr lang="ru-RU" sz="3700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Зилов</a:t>
            </a:r>
            <a:r>
              <a:rPr lang="ru-RU" sz="37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«Легенда о Христовом жаворонке»;</a:t>
            </a:r>
          </a:p>
          <a:p>
            <a:pPr>
              <a:buFont typeface="Wingdings" pitchFamily="2" charset="2"/>
              <a:buChar char="Ø"/>
            </a:pPr>
            <a:r>
              <a:rPr lang="ru-RU" sz="37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Пасхальные игры «Катание яиц», Игра «Найди такое же яйцо», хороводные игры «Солнышко-вёдрышко», сюжетно-ролевая игра «Готовимся к празднику», «Праздник Пасхи».</a:t>
            </a:r>
          </a:p>
          <a:p>
            <a:pPr>
              <a:buFont typeface="Wingdings" pitchFamily="2" charset="2"/>
              <a:buChar char="Ø"/>
            </a:pPr>
            <a:r>
              <a:rPr lang="ru-RU" sz="37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Просмотр мультфильма «Притчи Иисуса Христа»</a:t>
            </a:r>
          </a:p>
          <a:p>
            <a:pPr>
              <a:buFont typeface="Wingdings" pitchFamily="2" charset="2"/>
              <a:buChar char="Ø"/>
            </a:pPr>
            <a:r>
              <a:rPr lang="ru-RU" sz="37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Раскрашивание яйца на шаблоне яйца.</a:t>
            </a:r>
          </a:p>
          <a:p>
            <a:pPr marL="0" indent="0">
              <a:buNone/>
            </a:pPr>
            <a:endParaRPr lang="ru-RU" sz="3700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28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1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Работа с родителями: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979712" y="1628800"/>
            <a:ext cx="6840760" cy="44973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«Пасха - главный православный праздник года», «Пасха, светлая пасха!»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 рекомендуется: в канун Пасхи  посмотреть с детьми мультипликационный фильм «Великая книга: Пасхальная история».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Выставка совместных с детьми работ «Украшение пасхальных яиц и куличей</a:t>
            </a:r>
            <a:r>
              <a:rPr lang="ru-RU" sz="2400" dirty="0" smtClean="0">
                <a:solidFill>
                  <a:srgbClr val="FF0000"/>
                </a:solidFill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4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sh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Pasha</Template>
  <TotalTime>694</TotalTime>
  <Words>464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Calibri</vt:lpstr>
      <vt:lpstr>Times New Roman</vt:lpstr>
      <vt:lpstr>Wingdings</vt:lpstr>
      <vt:lpstr>Pasha</vt:lpstr>
      <vt:lpstr>Проект в  старшей группе «Светлая Пасха»</vt:lpstr>
      <vt:lpstr>О проекте</vt:lpstr>
      <vt:lpstr>Актуальность</vt:lpstr>
      <vt:lpstr>Презентация PowerPoint</vt:lpstr>
      <vt:lpstr>Задачи: </vt:lpstr>
      <vt:lpstr>Ожидаемый результат: </vt:lpstr>
      <vt:lpstr>Этапы реализации проекта</vt:lpstr>
      <vt:lpstr>Комплекс мероприятий:</vt:lpstr>
      <vt:lpstr>        Работа с родителями: </vt:lpstr>
      <vt:lpstr>Познание</vt:lpstr>
      <vt:lpstr>Коммуникация</vt:lpstr>
      <vt:lpstr>Художественное творчество</vt:lpstr>
      <vt:lpstr>Музыка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«Светлая Пасха»</dc:title>
  <dc:creator>пк</dc:creator>
  <cp:lastModifiedBy>Home</cp:lastModifiedBy>
  <cp:revision>47</cp:revision>
  <dcterms:created xsi:type="dcterms:W3CDTF">2014-05-21T04:42:47Z</dcterms:created>
  <dcterms:modified xsi:type="dcterms:W3CDTF">2019-05-27T09:11:49Z</dcterms:modified>
</cp:coreProperties>
</file>